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Light" charset="1" panose="00000400000000000000"/>
      <p:regular r:id="rId19"/>
    </p:embeddedFont>
    <p:embeddedFont>
      <p:font typeface="Computer Says No" charset="1" panose="00000400000000000000"/>
      <p:regular r:id="rId20"/>
    </p:embeddedFont>
    <p:embeddedFont>
      <p:font typeface="Poppins" charset="1" panose="00000500000000000000"/>
      <p:regular r:id="rId21"/>
    </p:embeddedFont>
    <p:embeddedFont>
      <p:font typeface="Canva Sans Bold" charset="1" panose="020B0803030501040103"/>
      <p:regular r:id="rId22"/>
    </p:embeddedFont>
    <p:embeddedFont>
      <p:font typeface="Montserrat Bold" charset="1" panose="00000800000000000000"/>
      <p:regular r:id="rId23"/>
    </p:embeddedFont>
    <p:embeddedFont>
      <p:font typeface="Mokoto" charset="1" panose="00000000000000000000"/>
      <p:regular r:id="rId24"/>
    </p:embeddedFont>
    <p:embeddedFont>
      <p:font typeface="Montserrat Semi-Bold" charset="1" panose="00000700000000000000"/>
      <p:regular r:id="rId25"/>
    </p:embeddedFont>
    <p:embeddedFont>
      <p:font typeface="Open Sauce Heavy" charset="1" panose="00000A00000000000000"/>
      <p:regular r:id="rId26"/>
    </p:embeddedFont>
    <p:embeddedFont>
      <p:font typeface="Open Sans Bold" charset="1" panose="020B08060305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2217187" y="6427519"/>
            <a:ext cx="6926813" cy="485916"/>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By Neural Mavericks Team</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414533" y="826341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89411" y="4860978"/>
            <a:ext cx="10782366" cy="1399271"/>
          </a:xfrm>
          <a:prstGeom prst="rect">
            <a:avLst/>
          </a:prstGeom>
        </p:spPr>
        <p:txBody>
          <a:bodyPr anchor="t" rtlCol="false" tIns="0" lIns="0" bIns="0" rIns="0">
            <a:spAutoFit/>
          </a:bodyPr>
          <a:lstStyle/>
          <a:p>
            <a:pPr algn="ctr">
              <a:lnSpc>
                <a:spcPts val="9431"/>
              </a:lnSpc>
            </a:pPr>
            <a:r>
              <a:rPr lang="en-US" sz="13098">
                <a:solidFill>
                  <a:srgbClr val="6866E1"/>
                </a:solidFill>
                <a:latin typeface="Computer Says No"/>
              </a:rPr>
              <a:t>KAGGLE CHALLENGE</a:t>
            </a:r>
          </a:p>
        </p:txBody>
      </p:sp>
      <p:sp>
        <p:nvSpPr>
          <p:cNvPr name="TextBox 10" id="10"/>
          <p:cNvSpPr txBox="true"/>
          <p:nvPr/>
        </p:nvSpPr>
        <p:spPr>
          <a:xfrm rot="0">
            <a:off x="2128618" y="3558060"/>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MACHINE LEARNING</a:t>
            </a: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TextBox 3" id="3"/>
          <p:cNvSpPr txBox="true"/>
          <p:nvPr/>
        </p:nvSpPr>
        <p:spPr>
          <a:xfrm rot="0">
            <a:off x="549268" y="503838"/>
            <a:ext cx="10811636" cy="1385559"/>
          </a:xfrm>
          <a:prstGeom prst="rect">
            <a:avLst/>
          </a:prstGeom>
        </p:spPr>
        <p:txBody>
          <a:bodyPr anchor="t" rtlCol="false" tIns="0" lIns="0" bIns="0" rIns="0">
            <a:spAutoFit/>
          </a:bodyPr>
          <a:lstStyle/>
          <a:p>
            <a:pPr algn="just">
              <a:lnSpc>
                <a:spcPts val="5442"/>
              </a:lnSpc>
            </a:pPr>
            <a:r>
              <a:rPr lang="en-US" sz="7559">
                <a:solidFill>
                  <a:srgbClr val="6866E1"/>
                </a:solidFill>
                <a:latin typeface="Computer Says No"/>
              </a:rPr>
              <a:t>OUR SOLUTION</a:t>
            </a:r>
          </a:p>
          <a:p>
            <a:pPr algn="just">
              <a:lnSpc>
                <a:spcPts val="3779"/>
              </a:lnSpc>
            </a:pPr>
          </a:p>
        </p:txBody>
      </p:sp>
      <p:sp>
        <p:nvSpPr>
          <p:cNvPr name="TextBox 4" id="4"/>
          <p:cNvSpPr txBox="true"/>
          <p:nvPr/>
        </p:nvSpPr>
        <p:spPr>
          <a:xfrm rot="0">
            <a:off x="2526209" y="2971800"/>
            <a:ext cx="13235583" cy="4229100"/>
          </a:xfrm>
          <a:prstGeom prst="rect">
            <a:avLst/>
          </a:prstGeom>
        </p:spPr>
        <p:txBody>
          <a:bodyPr anchor="t" rtlCol="false" tIns="0" lIns="0" bIns="0" rIns="0">
            <a:spAutoFit/>
          </a:bodyPr>
          <a:lstStyle/>
          <a:p>
            <a:pPr algn="l" marL="1295400" indent="-647700" lvl="1">
              <a:lnSpc>
                <a:spcPts val="8400"/>
              </a:lnSpc>
              <a:buFont typeface="Arial"/>
              <a:buChar char="•"/>
            </a:pPr>
            <a:r>
              <a:rPr lang="en-US" sz="6000">
                <a:solidFill>
                  <a:srgbClr val="FFFFFF"/>
                </a:solidFill>
                <a:latin typeface="Canva Sans Bold"/>
              </a:rPr>
              <a:t>Dropped features with no effect</a:t>
            </a:r>
          </a:p>
          <a:p>
            <a:pPr algn="l" marL="1295400" indent="-647700" lvl="1">
              <a:lnSpc>
                <a:spcPts val="8400"/>
              </a:lnSpc>
              <a:buFont typeface="Arial"/>
              <a:buChar char="•"/>
            </a:pPr>
            <a:r>
              <a:rPr lang="en-US" sz="6000">
                <a:solidFill>
                  <a:srgbClr val="FFFFFF"/>
                </a:solidFill>
                <a:latin typeface="Canva Sans Bold"/>
              </a:rPr>
              <a:t>Encoded categorical features</a:t>
            </a:r>
          </a:p>
          <a:p>
            <a:pPr algn="l" marL="1295400" indent="-647700" lvl="1">
              <a:lnSpc>
                <a:spcPts val="8400"/>
              </a:lnSpc>
              <a:buFont typeface="Arial"/>
              <a:buChar char="•"/>
            </a:pPr>
            <a:r>
              <a:rPr lang="en-US" sz="6000">
                <a:solidFill>
                  <a:srgbClr val="FFFFFF"/>
                </a:solidFill>
                <a:latin typeface="Canva Sans Bold"/>
              </a:rPr>
              <a:t>Feature Scaling (MinMax)</a:t>
            </a:r>
          </a:p>
          <a:p>
            <a:pPr algn="l" marL="1295400" indent="-647700" lvl="1">
              <a:lnSpc>
                <a:spcPts val="8400"/>
              </a:lnSpc>
              <a:buFont typeface="Arial"/>
              <a:buChar char="•"/>
            </a:pPr>
            <a:r>
              <a:rPr lang="en-US" sz="6000">
                <a:solidFill>
                  <a:srgbClr val="FFFFFF"/>
                </a:solidFill>
                <a:latin typeface="Canva Sans Bold"/>
              </a:rPr>
              <a:t>Oversampling (SMOTE)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graphicFrame>
        <p:nvGraphicFramePr>
          <p:cNvPr name="Table 3" id="3"/>
          <p:cNvGraphicFramePr>
            <a:graphicFrameLocks noGrp="true"/>
          </p:cNvGraphicFramePr>
          <p:nvPr/>
        </p:nvGraphicFramePr>
        <p:xfrm>
          <a:off x="641322" y="2366993"/>
          <a:ext cx="17005357" cy="7363375"/>
        </p:xfrm>
        <a:graphic>
          <a:graphicData uri="http://schemas.openxmlformats.org/drawingml/2006/table">
            <a:tbl>
              <a:tblPr/>
              <a:tblGrid>
                <a:gridCol w="2429337"/>
                <a:gridCol w="2429337"/>
                <a:gridCol w="2429337"/>
                <a:gridCol w="2429337"/>
                <a:gridCol w="2429337"/>
                <a:gridCol w="2429337"/>
                <a:gridCol w="2429337"/>
              </a:tblGrid>
              <a:tr h="1840844">
                <a:tc>
                  <a:txBody>
                    <a:bodyPr anchor="t" rtlCol="false"/>
                    <a:lstStyle/>
                    <a:p>
                      <a:pPr algn="ctr">
                        <a:lnSpc>
                          <a:spcPts val="2940"/>
                        </a:lnSpc>
                        <a:defRPr/>
                      </a:pPr>
                      <a:r>
                        <a:rPr lang="en-US" sz="2100">
                          <a:solidFill>
                            <a:srgbClr val="FFFFFF"/>
                          </a:solidFill>
                          <a:latin typeface="Montserrat Bold"/>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LG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RF</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SVC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XGB</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LGBM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Stack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40844">
                <a:tc>
                  <a:txBody>
                    <a:bodyPr anchor="t" rtlCol="false"/>
                    <a:lstStyle/>
                    <a:p>
                      <a:pPr algn="ctr">
                        <a:lnSpc>
                          <a:spcPts val="3919"/>
                        </a:lnSpc>
                        <a:defRPr/>
                      </a:pPr>
                      <a:r>
                        <a:rPr lang="en-US" sz="2799">
                          <a:solidFill>
                            <a:srgbClr val="FFFFFF"/>
                          </a:solidFill>
                          <a:latin typeface="Montserrat Bold"/>
                        </a:rPr>
                        <a:t>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76.64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77.24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79.31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85.43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85.43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85.60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40844">
                <a:tc>
                  <a:txBody>
                    <a:bodyPr anchor="t" rtlCol="false"/>
                    <a:lstStyle/>
                    <a:p>
                      <a:pPr algn="ctr">
                        <a:lnSpc>
                          <a:spcPts val="3919"/>
                        </a:lnSpc>
                        <a:defRPr/>
                      </a:pPr>
                      <a:r>
                        <a:rPr lang="en-US" sz="2799">
                          <a:solidFill>
                            <a:srgbClr val="FFFFFF"/>
                          </a:solidFill>
                          <a:latin typeface="Montserrat Bold"/>
                        </a:rPr>
                        <a:t>Cross Validation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86.83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87.98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90.36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93.82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93.97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93.96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40844">
                <a:tc>
                  <a:txBody>
                    <a:bodyPr anchor="t" rtlCol="false"/>
                    <a:lstStyle/>
                    <a:p>
                      <a:pPr algn="ctr">
                        <a:lnSpc>
                          <a:spcPts val="3919"/>
                        </a:lnSpc>
                        <a:defRPr/>
                      </a:pPr>
                      <a:r>
                        <a:rPr lang="en-US" sz="2799">
                          <a:solidFill>
                            <a:srgbClr val="FFFFFF"/>
                          </a:solidFill>
                          <a:latin typeface="Montserrat Bold"/>
                        </a:rPr>
                        <a:t>ROC-AUC Score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76.74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77.31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79.41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85.48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85.49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919"/>
                        </a:lnSpc>
                        <a:defRPr/>
                      </a:pPr>
                      <a:r>
                        <a:rPr lang="en-US" sz="2799">
                          <a:solidFill>
                            <a:srgbClr val="FFFFFF"/>
                          </a:solidFill>
                          <a:latin typeface="Montserrat Bold"/>
                        </a:rPr>
                        <a:t>85.61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549268" y="503838"/>
            <a:ext cx="10811636" cy="1385559"/>
          </a:xfrm>
          <a:prstGeom prst="rect">
            <a:avLst/>
          </a:prstGeom>
        </p:spPr>
        <p:txBody>
          <a:bodyPr anchor="t" rtlCol="false" tIns="0" lIns="0" bIns="0" rIns="0">
            <a:spAutoFit/>
          </a:bodyPr>
          <a:lstStyle/>
          <a:p>
            <a:pPr algn="just">
              <a:lnSpc>
                <a:spcPts val="5442"/>
              </a:lnSpc>
            </a:pPr>
            <a:r>
              <a:rPr lang="en-US" sz="7559">
                <a:solidFill>
                  <a:srgbClr val="6866E1"/>
                </a:solidFill>
                <a:latin typeface="Computer Says No"/>
              </a:rPr>
              <a:t>OUR SOLUTION - RESULT</a:t>
            </a:r>
          </a:p>
          <a:p>
            <a:pPr algn="just">
              <a:lnSpc>
                <a:spcPts val="37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65" r="0" b="-6545"/>
            </a:stretch>
          </a:blipFill>
        </p:spPr>
      </p:sp>
      <p:sp>
        <p:nvSpPr>
          <p:cNvPr name="Freeform 3" id="3"/>
          <p:cNvSpPr/>
          <p:nvPr/>
        </p:nvSpPr>
        <p:spPr>
          <a:xfrm flipH="false" flipV="false" rot="0">
            <a:off x="2080774" y="579866"/>
            <a:ext cx="1855810" cy="1821014"/>
          </a:xfrm>
          <a:custGeom>
            <a:avLst/>
            <a:gdLst/>
            <a:ahLst/>
            <a:cxnLst/>
            <a:rect r="r" b="b" t="t" l="l"/>
            <a:pathLst>
              <a:path h="1821014" w="1855810">
                <a:moveTo>
                  <a:pt x="0" y="0"/>
                </a:moveTo>
                <a:lnTo>
                  <a:pt x="1855810" y="0"/>
                </a:lnTo>
                <a:lnTo>
                  <a:pt x="1855810" y="1821013"/>
                </a:lnTo>
                <a:lnTo>
                  <a:pt x="0" y="18210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080774" y="2628000"/>
            <a:ext cx="1433068" cy="1433068"/>
            <a:chOff x="0" y="0"/>
            <a:chExt cx="638434" cy="638434"/>
          </a:xfrm>
        </p:grpSpPr>
        <p:sp>
          <p:nvSpPr>
            <p:cNvPr name="Freeform 5" id="5"/>
            <p:cNvSpPr/>
            <p:nvPr/>
          </p:nvSpPr>
          <p:spPr>
            <a:xfrm flipH="false" flipV="false" rot="0">
              <a:off x="0" y="0"/>
              <a:ext cx="638434" cy="638434"/>
            </a:xfrm>
            <a:custGeom>
              <a:avLst/>
              <a:gdLst/>
              <a:ahLst/>
              <a:cxnLst/>
              <a:rect r="r" b="b" t="t" l="l"/>
              <a:pathLst>
                <a:path h="638434" w="638434">
                  <a:moveTo>
                    <a:pt x="0" y="0"/>
                  </a:moveTo>
                  <a:lnTo>
                    <a:pt x="638434" y="0"/>
                  </a:lnTo>
                  <a:lnTo>
                    <a:pt x="638434" y="638434"/>
                  </a:lnTo>
                  <a:lnTo>
                    <a:pt x="0" y="638434"/>
                  </a:lnTo>
                  <a:close/>
                </a:path>
              </a:pathLst>
            </a:custGeom>
            <a:solidFill>
              <a:srgbClr val="003845"/>
            </a:solidFill>
          </p:spPr>
        </p:sp>
        <p:sp>
          <p:nvSpPr>
            <p:cNvPr name="TextBox 6" id="6"/>
            <p:cNvSpPr txBox="true"/>
            <p:nvPr/>
          </p:nvSpPr>
          <p:spPr>
            <a:xfrm>
              <a:off x="0" y="-38100"/>
              <a:ext cx="638434" cy="676534"/>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1923585" y="2758187"/>
            <a:ext cx="1433068" cy="1433068"/>
            <a:chOff x="0" y="0"/>
            <a:chExt cx="638434" cy="638434"/>
          </a:xfrm>
        </p:grpSpPr>
        <p:sp>
          <p:nvSpPr>
            <p:cNvPr name="Freeform 8" id="8"/>
            <p:cNvSpPr/>
            <p:nvPr/>
          </p:nvSpPr>
          <p:spPr>
            <a:xfrm flipH="false" flipV="false" rot="0">
              <a:off x="0" y="0"/>
              <a:ext cx="638434" cy="638434"/>
            </a:xfrm>
            <a:custGeom>
              <a:avLst/>
              <a:gdLst/>
              <a:ahLst/>
              <a:cxnLst/>
              <a:rect r="r" b="b" t="t" l="l"/>
              <a:pathLst>
                <a:path h="638434" w="638434">
                  <a:moveTo>
                    <a:pt x="0" y="0"/>
                  </a:moveTo>
                  <a:lnTo>
                    <a:pt x="638434" y="0"/>
                  </a:lnTo>
                  <a:lnTo>
                    <a:pt x="638434" y="638434"/>
                  </a:lnTo>
                  <a:lnTo>
                    <a:pt x="0" y="638434"/>
                  </a:lnTo>
                  <a:close/>
                </a:path>
              </a:pathLst>
            </a:custGeom>
            <a:solidFill>
              <a:srgbClr val="00D0FF"/>
            </a:solidFill>
          </p:spPr>
        </p:sp>
        <p:sp>
          <p:nvSpPr>
            <p:cNvPr name="TextBox 9" id="9"/>
            <p:cNvSpPr txBox="true"/>
            <p:nvPr/>
          </p:nvSpPr>
          <p:spPr>
            <a:xfrm>
              <a:off x="0" y="-38100"/>
              <a:ext cx="638434" cy="676534"/>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7710932" y="2693093"/>
            <a:ext cx="1433068" cy="1433068"/>
            <a:chOff x="0" y="0"/>
            <a:chExt cx="638434" cy="638434"/>
          </a:xfrm>
        </p:grpSpPr>
        <p:sp>
          <p:nvSpPr>
            <p:cNvPr name="Freeform 11" id="11"/>
            <p:cNvSpPr/>
            <p:nvPr/>
          </p:nvSpPr>
          <p:spPr>
            <a:xfrm flipH="false" flipV="false" rot="0">
              <a:off x="0" y="0"/>
              <a:ext cx="638434" cy="638434"/>
            </a:xfrm>
            <a:custGeom>
              <a:avLst/>
              <a:gdLst/>
              <a:ahLst/>
              <a:cxnLst/>
              <a:rect r="r" b="b" t="t" l="l"/>
              <a:pathLst>
                <a:path h="638434" w="638434">
                  <a:moveTo>
                    <a:pt x="0" y="0"/>
                  </a:moveTo>
                  <a:lnTo>
                    <a:pt x="638434" y="0"/>
                  </a:lnTo>
                  <a:lnTo>
                    <a:pt x="638434" y="638434"/>
                  </a:lnTo>
                  <a:lnTo>
                    <a:pt x="0" y="638434"/>
                  </a:lnTo>
                  <a:close/>
                </a:path>
              </a:pathLst>
            </a:custGeom>
            <a:solidFill>
              <a:srgbClr val="003845"/>
            </a:solidFill>
          </p:spPr>
        </p:sp>
        <p:sp>
          <p:nvSpPr>
            <p:cNvPr name="TextBox 12" id="12"/>
            <p:cNvSpPr txBox="true"/>
            <p:nvPr/>
          </p:nvSpPr>
          <p:spPr>
            <a:xfrm>
              <a:off x="0" y="-38100"/>
              <a:ext cx="638434" cy="676534"/>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553744" y="2823280"/>
            <a:ext cx="1433068" cy="1433068"/>
            <a:chOff x="0" y="0"/>
            <a:chExt cx="638434" cy="638434"/>
          </a:xfrm>
        </p:grpSpPr>
        <p:sp>
          <p:nvSpPr>
            <p:cNvPr name="Freeform 14" id="14"/>
            <p:cNvSpPr/>
            <p:nvPr/>
          </p:nvSpPr>
          <p:spPr>
            <a:xfrm flipH="false" flipV="false" rot="0">
              <a:off x="0" y="0"/>
              <a:ext cx="638434" cy="638434"/>
            </a:xfrm>
            <a:custGeom>
              <a:avLst/>
              <a:gdLst/>
              <a:ahLst/>
              <a:cxnLst/>
              <a:rect r="r" b="b" t="t" l="l"/>
              <a:pathLst>
                <a:path h="638434" w="638434">
                  <a:moveTo>
                    <a:pt x="0" y="0"/>
                  </a:moveTo>
                  <a:lnTo>
                    <a:pt x="638434" y="0"/>
                  </a:lnTo>
                  <a:lnTo>
                    <a:pt x="638434" y="638434"/>
                  </a:lnTo>
                  <a:lnTo>
                    <a:pt x="0" y="638434"/>
                  </a:lnTo>
                  <a:close/>
                </a:path>
              </a:pathLst>
            </a:custGeom>
            <a:solidFill>
              <a:srgbClr val="00D0FF"/>
            </a:solidFill>
          </p:spPr>
        </p:sp>
        <p:sp>
          <p:nvSpPr>
            <p:cNvPr name="TextBox 15" id="15"/>
            <p:cNvSpPr txBox="true"/>
            <p:nvPr/>
          </p:nvSpPr>
          <p:spPr>
            <a:xfrm>
              <a:off x="0" y="-38100"/>
              <a:ext cx="638434" cy="676534"/>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13341091" y="2758187"/>
            <a:ext cx="1433068" cy="1433068"/>
            <a:chOff x="0" y="0"/>
            <a:chExt cx="638434" cy="638434"/>
          </a:xfrm>
        </p:grpSpPr>
        <p:sp>
          <p:nvSpPr>
            <p:cNvPr name="Freeform 17" id="17"/>
            <p:cNvSpPr/>
            <p:nvPr/>
          </p:nvSpPr>
          <p:spPr>
            <a:xfrm flipH="false" flipV="false" rot="0">
              <a:off x="0" y="0"/>
              <a:ext cx="638434" cy="638434"/>
            </a:xfrm>
            <a:custGeom>
              <a:avLst/>
              <a:gdLst/>
              <a:ahLst/>
              <a:cxnLst/>
              <a:rect r="r" b="b" t="t" l="l"/>
              <a:pathLst>
                <a:path h="638434" w="638434">
                  <a:moveTo>
                    <a:pt x="0" y="0"/>
                  </a:moveTo>
                  <a:lnTo>
                    <a:pt x="638434" y="0"/>
                  </a:lnTo>
                  <a:lnTo>
                    <a:pt x="638434" y="638434"/>
                  </a:lnTo>
                  <a:lnTo>
                    <a:pt x="0" y="638434"/>
                  </a:lnTo>
                  <a:close/>
                </a:path>
              </a:pathLst>
            </a:custGeom>
            <a:solidFill>
              <a:srgbClr val="003845"/>
            </a:solidFill>
          </p:spPr>
        </p:sp>
        <p:sp>
          <p:nvSpPr>
            <p:cNvPr name="TextBox 18" id="18"/>
            <p:cNvSpPr txBox="true"/>
            <p:nvPr/>
          </p:nvSpPr>
          <p:spPr>
            <a:xfrm>
              <a:off x="0" y="-38100"/>
              <a:ext cx="638434" cy="676534"/>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13183902" y="2888374"/>
            <a:ext cx="1433068" cy="1433068"/>
            <a:chOff x="0" y="0"/>
            <a:chExt cx="638434" cy="638434"/>
          </a:xfrm>
        </p:grpSpPr>
        <p:sp>
          <p:nvSpPr>
            <p:cNvPr name="Freeform 20" id="20"/>
            <p:cNvSpPr/>
            <p:nvPr/>
          </p:nvSpPr>
          <p:spPr>
            <a:xfrm flipH="false" flipV="false" rot="0">
              <a:off x="0" y="0"/>
              <a:ext cx="638434" cy="638434"/>
            </a:xfrm>
            <a:custGeom>
              <a:avLst/>
              <a:gdLst/>
              <a:ahLst/>
              <a:cxnLst/>
              <a:rect r="r" b="b" t="t" l="l"/>
              <a:pathLst>
                <a:path h="638434" w="638434">
                  <a:moveTo>
                    <a:pt x="0" y="0"/>
                  </a:moveTo>
                  <a:lnTo>
                    <a:pt x="638434" y="0"/>
                  </a:lnTo>
                  <a:lnTo>
                    <a:pt x="638434" y="638434"/>
                  </a:lnTo>
                  <a:lnTo>
                    <a:pt x="0" y="638434"/>
                  </a:lnTo>
                  <a:close/>
                </a:path>
              </a:pathLst>
            </a:custGeom>
            <a:solidFill>
              <a:srgbClr val="00D0FF"/>
            </a:solidFill>
          </p:spPr>
        </p:sp>
        <p:sp>
          <p:nvSpPr>
            <p:cNvPr name="TextBox 21" id="21"/>
            <p:cNvSpPr txBox="true"/>
            <p:nvPr/>
          </p:nvSpPr>
          <p:spPr>
            <a:xfrm>
              <a:off x="0" y="-38100"/>
              <a:ext cx="638434" cy="676534"/>
            </a:xfrm>
            <a:prstGeom prst="rect">
              <a:avLst/>
            </a:prstGeom>
          </p:spPr>
          <p:txBody>
            <a:bodyPr anchor="ctr" rtlCol="false" tIns="50800" lIns="50800" bIns="50800" rIns="50800"/>
            <a:lstStyle/>
            <a:p>
              <a:pPr algn="ctr">
                <a:lnSpc>
                  <a:spcPts val="2940"/>
                </a:lnSpc>
              </a:pPr>
            </a:p>
          </p:txBody>
        </p:sp>
      </p:grpSp>
      <p:sp>
        <p:nvSpPr>
          <p:cNvPr name="Freeform 22" id="22"/>
          <p:cNvSpPr/>
          <p:nvPr/>
        </p:nvSpPr>
        <p:spPr>
          <a:xfrm flipH="false" flipV="false" rot="0">
            <a:off x="2080774" y="3065538"/>
            <a:ext cx="1065355" cy="818365"/>
          </a:xfrm>
          <a:custGeom>
            <a:avLst/>
            <a:gdLst/>
            <a:ahLst/>
            <a:cxnLst/>
            <a:rect r="r" b="b" t="t" l="l"/>
            <a:pathLst>
              <a:path h="818365" w="1065355">
                <a:moveTo>
                  <a:pt x="0" y="0"/>
                </a:moveTo>
                <a:lnTo>
                  <a:pt x="1065354" y="0"/>
                </a:lnTo>
                <a:lnTo>
                  <a:pt x="1065354" y="818366"/>
                </a:lnTo>
                <a:lnTo>
                  <a:pt x="0" y="818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7710932" y="3004624"/>
            <a:ext cx="1070381" cy="1070381"/>
          </a:xfrm>
          <a:custGeom>
            <a:avLst/>
            <a:gdLst/>
            <a:ahLst/>
            <a:cxnLst/>
            <a:rect r="r" b="b" t="t" l="l"/>
            <a:pathLst>
              <a:path h="1070381" w="1070381">
                <a:moveTo>
                  <a:pt x="0" y="0"/>
                </a:moveTo>
                <a:lnTo>
                  <a:pt x="1070381" y="0"/>
                </a:lnTo>
                <a:lnTo>
                  <a:pt x="1070381" y="1070381"/>
                </a:lnTo>
                <a:lnTo>
                  <a:pt x="0" y="1070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3456854" y="3127296"/>
            <a:ext cx="887164" cy="955223"/>
          </a:xfrm>
          <a:custGeom>
            <a:avLst/>
            <a:gdLst/>
            <a:ahLst/>
            <a:cxnLst/>
            <a:rect r="r" b="b" t="t" l="l"/>
            <a:pathLst>
              <a:path h="955223" w="887164">
                <a:moveTo>
                  <a:pt x="0" y="0"/>
                </a:moveTo>
                <a:lnTo>
                  <a:pt x="887164" y="0"/>
                </a:lnTo>
                <a:lnTo>
                  <a:pt x="887164" y="955223"/>
                </a:lnTo>
                <a:lnTo>
                  <a:pt x="0" y="9552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7052615" y="8229600"/>
            <a:ext cx="4182770" cy="4114800"/>
          </a:xfrm>
          <a:custGeom>
            <a:avLst/>
            <a:gdLst/>
            <a:ahLst/>
            <a:cxnLst/>
            <a:rect r="r" b="b" t="t" l="l"/>
            <a:pathLst>
              <a:path h="4114800" w="4182770">
                <a:moveTo>
                  <a:pt x="0" y="0"/>
                </a:moveTo>
                <a:lnTo>
                  <a:pt x="4182770" y="0"/>
                </a:lnTo>
                <a:lnTo>
                  <a:pt x="418277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1017481" y="9244777"/>
            <a:ext cx="4581201" cy="1042223"/>
          </a:xfrm>
          <a:custGeom>
            <a:avLst/>
            <a:gdLst/>
            <a:ahLst/>
            <a:cxnLst/>
            <a:rect r="r" b="b" t="t" l="l"/>
            <a:pathLst>
              <a:path h="1042223" w="4581201">
                <a:moveTo>
                  <a:pt x="0" y="0"/>
                </a:moveTo>
                <a:lnTo>
                  <a:pt x="4581201" y="0"/>
                </a:lnTo>
                <a:lnTo>
                  <a:pt x="4581201" y="1042223"/>
                </a:lnTo>
                <a:lnTo>
                  <a:pt x="0" y="104222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7" id="27"/>
          <p:cNvSpPr txBox="true"/>
          <p:nvPr/>
        </p:nvSpPr>
        <p:spPr>
          <a:xfrm rot="0">
            <a:off x="2522931" y="851385"/>
            <a:ext cx="1009596" cy="1030325"/>
          </a:xfrm>
          <a:prstGeom prst="rect">
            <a:avLst/>
          </a:prstGeom>
        </p:spPr>
        <p:txBody>
          <a:bodyPr anchor="t" rtlCol="false" tIns="0" lIns="0" bIns="0" rIns="0">
            <a:spAutoFit/>
          </a:bodyPr>
          <a:lstStyle/>
          <a:p>
            <a:pPr algn="ctr">
              <a:lnSpc>
                <a:spcPts val="8310"/>
              </a:lnSpc>
            </a:pPr>
            <a:r>
              <a:rPr lang="en-US" sz="5936">
                <a:solidFill>
                  <a:srgbClr val="92DCEF"/>
                </a:solidFill>
                <a:latin typeface="Mokoto"/>
              </a:rPr>
              <a:t>4</a:t>
            </a:r>
          </a:p>
        </p:txBody>
      </p:sp>
      <p:sp>
        <p:nvSpPr>
          <p:cNvPr name="TextBox 28" id="28"/>
          <p:cNvSpPr txBox="true"/>
          <p:nvPr/>
        </p:nvSpPr>
        <p:spPr>
          <a:xfrm rot="0">
            <a:off x="1923585" y="4692917"/>
            <a:ext cx="3280270" cy="711198"/>
          </a:xfrm>
          <a:prstGeom prst="rect">
            <a:avLst/>
          </a:prstGeom>
        </p:spPr>
        <p:txBody>
          <a:bodyPr anchor="t" rtlCol="false" tIns="0" lIns="0" bIns="0" rIns="0">
            <a:spAutoFit/>
          </a:bodyPr>
          <a:lstStyle/>
          <a:p>
            <a:pPr algn="l">
              <a:lnSpc>
                <a:spcPts val="2800"/>
              </a:lnSpc>
            </a:pPr>
            <a:r>
              <a:rPr lang="en-US" sz="2000">
                <a:solidFill>
                  <a:srgbClr val="92DCEF"/>
                </a:solidFill>
                <a:latin typeface="Mokoto"/>
              </a:rPr>
              <a:t>HOW THIS MODEL WILL BE USED?</a:t>
            </a:r>
          </a:p>
        </p:txBody>
      </p:sp>
      <p:sp>
        <p:nvSpPr>
          <p:cNvPr name="TextBox 29" id="29"/>
          <p:cNvSpPr txBox="true"/>
          <p:nvPr/>
        </p:nvSpPr>
        <p:spPr>
          <a:xfrm rot="0">
            <a:off x="1923585" y="5762400"/>
            <a:ext cx="3575461" cy="1655015"/>
          </a:xfrm>
          <a:prstGeom prst="rect">
            <a:avLst/>
          </a:prstGeom>
        </p:spPr>
        <p:txBody>
          <a:bodyPr anchor="t" rtlCol="false" tIns="0" lIns="0" bIns="0" rIns="0">
            <a:spAutoFit/>
          </a:bodyPr>
          <a:lstStyle/>
          <a:p>
            <a:pPr algn="just">
              <a:lnSpc>
                <a:spcPts val="2197"/>
              </a:lnSpc>
              <a:spcBef>
                <a:spcPct val="0"/>
              </a:spcBef>
            </a:pPr>
            <a:r>
              <a:rPr lang="en-US" sz="1569">
                <a:solidFill>
                  <a:srgbClr val="A2E3F9"/>
                </a:solidFill>
                <a:latin typeface="Montserrat Semi-Bold"/>
              </a:rPr>
              <a:t>The model can be integrated into the customer management system or CRM platform to automatically flag customers who are likely to churn based on the model's predictions.</a:t>
            </a:r>
          </a:p>
        </p:txBody>
      </p:sp>
      <p:sp>
        <p:nvSpPr>
          <p:cNvPr name="TextBox 30" id="30"/>
          <p:cNvSpPr txBox="true"/>
          <p:nvPr/>
        </p:nvSpPr>
        <p:spPr>
          <a:xfrm rot="0">
            <a:off x="7503865" y="6317840"/>
            <a:ext cx="4042846" cy="1377295"/>
          </a:xfrm>
          <a:prstGeom prst="rect">
            <a:avLst/>
          </a:prstGeom>
        </p:spPr>
        <p:txBody>
          <a:bodyPr anchor="t" rtlCol="false" tIns="0" lIns="0" bIns="0" rIns="0">
            <a:spAutoFit/>
          </a:bodyPr>
          <a:lstStyle/>
          <a:p>
            <a:pPr algn="just">
              <a:lnSpc>
                <a:spcPts val="2197"/>
              </a:lnSpc>
              <a:spcBef>
                <a:spcPct val="0"/>
              </a:spcBef>
            </a:pPr>
            <a:r>
              <a:rPr lang="en-US" sz="1569">
                <a:solidFill>
                  <a:srgbClr val="A2E3F9"/>
                </a:solidFill>
                <a:latin typeface="Montserrat Semi-Bold"/>
              </a:rPr>
              <a:t> By identifying customers who are likely to churn in advance, the company can allocate resources more effectively to implement targeted retention strategies.</a:t>
            </a:r>
          </a:p>
        </p:txBody>
      </p:sp>
      <p:sp>
        <p:nvSpPr>
          <p:cNvPr name="TextBox 31" id="31"/>
          <p:cNvSpPr txBox="true"/>
          <p:nvPr/>
        </p:nvSpPr>
        <p:spPr>
          <a:xfrm rot="0">
            <a:off x="13183902" y="6575620"/>
            <a:ext cx="3778146" cy="2210454"/>
          </a:xfrm>
          <a:prstGeom prst="rect">
            <a:avLst/>
          </a:prstGeom>
        </p:spPr>
        <p:txBody>
          <a:bodyPr anchor="t" rtlCol="false" tIns="0" lIns="0" bIns="0" rIns="0">
            <a:spAutoFit/>
          </a:bodyPr>
          <a:lstStyle/>
          <a:p>
            <a:pPr algn="just">
              <a:lnSpc>
                <a:spcPts val="2197"/>
              </a:lnSpc>
              <a:spcBef>
                <a:spcPct val="0"/>
              </a:spcBef>
            </a:pPr>
            <a:r>
              <a:rPr lang="en-US" sz="1569">
                <a:solidFill>
                  <a:srgbClr val="A2E3F9"/>
                </a:solidFill>
                <a:latin typeface="Montserrat Semi-Bold"/>
              </a:rPr>
              <a:t>the company can implement targeted interventions. These interventions might include reaching out to these customers with tailored offers or providing them with personalized customer support to address any issues or concerns.</a:t>
            </a:r>
          </a:p>
        </p:txBody>
      </p:sp>
      <p:sp>
        <p:nvSpPr>
          <p:cNvPr name="Freeform 32" id="32"/>
          <p:cNvSpPr/>
          <p:nvPr/>
        </p:nvSpPr>
        <p:spPr>
          <a:xfrm flipH="false" flipV="false" rot="0">
            <a:off x="14721535" y="9258300"/>
            <a:ext cx="4581201" cy="1042223"/>
          </a:xfrm>
          <a:custGeom>
            <a:avLst/>
            <a:gdLst/>
            <a:ahLst/>
            <a:cxnLst/>
            <a:rect r="r" b="b" t="t" l="l"/>
            <a:pathLst>
              <a:path h="1042223" w="4581201">
                <a:moveTo>
                  <a:pt x="0" y="0"/>
                </a:moveTo>
                <a:lnTo>
                  <a:pt x="4581201" y="0"/>
                </a:lnTo>
                <a:lnTo>
                  <a:pt x="4581201" y="1042223"/>
                </a:lnTo>
                <a:lnTo>
                  <a:pt x="0" y="104222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3" id="33"/>
          <p:cNvSpPr txBox="true"/>
          <p:nvPr/>
        </p:nvSpPr>
        <p:spPr>
          <a:xfrm rot="0">
            <a:off x="4335862" y="1210137"/>
            <a:ext cx="12028553" cy="904575"/>
          </a:xfrm>
          <a:prstGeom prst="rect">
            <a:avLst/>
          </a:prstGeom>
        </p:spPr>
        <p:txBody>
          <a:bodyPr anchor="t" rtlCol="false" tIns="0" lIns="0" bIns="0" rIns="0">
            <a:spAutoFit/>
          </a:bodyPr>
          <a:lstStyle/>
          <a:p>
            <a:pPr algn="ctr">
              <a:lnSpc>
                <a:spcPts val="6149"/>
              </a:lnSpc>
            </a:pPr>
            <a:r>
              <a:rPr lang="en-US" sz="8310" spc="249">
                <a:solidFill>
                  <a:srgbClr val="FFFFFF"/>
                </a:solidFill>
                <a:latin typeface="Computer Says No"/>
              </a:rPr>
              <a:t>ECONOMIC EFFECT OF IMPLEMENTATION</a:t>
            </a:r>
          </a:p>
        </p:txBody>
      </p:sp>
      <p:sp>
        <p:nvSpPr>
          <p:cNvPr name="TextBox 34" id="34"/>
          <p:cNvSpPr txBox="true"/>
          <p:nvPr/>
        </p:nvSpPr>
        <p:spPr>
          <a:xfrm rot="0">
            <a:off x="7503865" y="4702442"/>
            <a:ext cx="4042846" cy="1259203"/>
          </a:xfrm>
          <a:prstGeom prst="rect">
            <a:avLst/>
          </a:prstGeom>
        </p:spPr>
        <p:txBody>
          <a:bodyPr anchor="t" rtlCol="false" tIns="0" lIns="0" bIns="0" rIns="0">
            <a:spAutoFit/>
          </a:bodyPr>
          <a:lstStyle/>
          <a:p>
            <a:pPr algn="l">
              <a:lnSpc>
                <a:spcPts val="2520"/>
              </a:lnSpc>
            </a:pPr>
            <a:r>
              <a:rPr lang="en-US" sz="1800">
                <a:solidFill>
                  <a:srgbClr val="92DCEF"/>
                </a:solidFill>
                <a:latin typeface="Mokoto"/>
              </a:rPr>
              <a:t>WHAT WILL BE THE ECONOMIC EFFECT OF IMPLEMENTING SUCH A MODEL?</a:t>
            </a:r>
          </a:p>
        </p:txBody>
      </p:sp>
      <p:sp>
        <p:nvSpPr>
          <p:cNvPr name="TextBox 35" id="35"/>
          <p:cNvSpPr txBox="true"/>
          <p:nvPr/>
        </p:nvSpPr>
        <p:spPr>
          <a:xfrm rot="0">
            <a:off x="13183902" y="4702442"/>
            <a:ext cx="3678389" cy="1573528"/>
          </a:xfrm>
          <a:prstGeom prst="rect">
            <a:avLst/>
          </a:prstGeom>
        </p:spPr>
        <p:txBody>
          <a:bodyPr anchor="t" rtlCol="false" tIns="0" lIns="0" bIns="0" rIns="0">
            <a:spAutoFit/>
          </a:bodyPr>
          <a:lstStyle/>
          <a:p>
            <a:pPr algn="l">
              <a:lnSpc>
                <a:spcPts val="2520"/>
              </a:lnSpc>
            </a:pPr>
            <a:r>
              <a:rPr lang="en-US" sz="1800">
                <a:solidFill>
                  <a:srgbClr val="92DCEF"/>
                </a:solidFill>
                <a:latin typeface="Mokoto"/>
              </a:rPr>
              <a:t>HOW WILL YOU DEAL WITH USERS THAT THE MODEL HAS FLAGGED AS CHURN-PRONE?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134566" y="5143500"/>
            <a:ext cx="940013" cy="967838"/>
          </a:xfrm>
          <a:custGeom>
            <a:avLst/>
            <a:gdLst/>
            <a:ahLst/>
            <a:cxnLst/>
            <a:rect r="r" b="b" t="t" l="l"/>
            <a:pathLst>
              <a:path h="967838" w="940013">
                <a:moveTo>
                  <a:pt x="0" y="0"/>
                </a:moveTo>
                <a:lnTo>
                  <a:pt x="940012" y="0"/>
                </a:lnTo>
                <a:lnTo>
                  <a:pt x="940012" y="967838"/>
                </a:lnTo>
                <a:lnTo>
                  <a:pt x="0" y="967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107269" y="3906631"/>
            <a:ext cx="6073462" cy="1035574"/>
          </a:xfrm>
          <a:prstGeom prst="rect">
            <a:avLst/>
          </a:prstGeom>
        </p:spPr>
        <p:txBody>
          <a:bodyPr anchor="t" rtlCol="false" tIns="0" lIns="0" bIns="0" rIns="0">
            <a:spAutoFit/>
          </a:bodyPr>
          <a:lstStyle/>
          <a:p>
            <a:pPr algn="ctr">
              <a:lnSpc>
                <a:spcPts val="8140"/>
              </a:lnSpc>
            </a:pPr>
            <a:r>
              <a:rPr lang="en-US" sz="7204">
                <a:solidFill>
                  <a:srgbClr val="FFFFFF"/>
                </a:solidFill>
                <a:latin typeface="Open Sauce Heavy"/>
              </a:rPr>
              <a:t>Thank You!</a:t>
            </a:r>
          </a:p>
        </p:txBody>
      </p:sp>
      <p:sp>
        <p:nvSpPr>
          <p:cNvPr name="TextBox 5" id="5"/>
          <p:cNvSpPr txBox="true"/>
          <p:nvPr/>
        </p:nvSpPr>
        <p:spPr>
          <a:xfrm rot="0">
            <a:off x="7604572" y="5341669"/>
            <a:ext cx="4345381" cy="514350"/>
          </a:xfrm>
          <a:prstGeom prst="rect">
            <a:avLst/>
          </a:prstGeom>
        </p:spPr>
        <p:txBody>
          <a:bodyPr anchor="t" rtlCol="false" tIns="0" lIns="0" bIns="0" rIns="0">
            <a:spAutoFit/>
          </a:bodyPr>
          <a:lstStyle/>
          <a:p>
            <a:pPr algn="ctr">
              <a:lnSpc>
                <a:spcPts val="4200"/>
              </a:lnSpc>
            </a:pPr>
            <a:r>
              <a:rPr lang="en-US" sz="3000">
                <a:solidFill>
                  <a:srgbClr val="000000"/>
                </a:solidFill>
                <a:latin typeface="Open Sans Bold"/>
              </a:rPr>
              <a:t>Neural Mavericks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621558" cy="10640890"/>
          </a:xfrm>
          <a:custGeom>
            <a:avLst/>
            <a:gdLst/>
            <a:ahLst/>
            <a:cxnLst/>
            <a:rect r="r" b="b" t="t" l="l"/>
            <a:pathLst>
              <a:path h="10640890" w="18621558">
                <a:moveTo>
                  <a:pt x="0" y="0"/>
                </a:moveTo>
                <a:lnTo>
                  <a:pt x="18621558" y="0"/>
                </a:lnTo>
                <a:lnTo>
                  <a:pt x="18621558" y="10640890"/>
                </a:lnTo>
                <a:lnTo>
                  <a:pt x="0" y="1064089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3"/>
            <a:stretch>
              <a:fillRect l="0" t="0" r="0" b="0"/>
            </a:stretch>
          </a:blipFill>
        </p:spPr>
      </p:sp>
      <p:sp>
        <p:nvSpPr>
          <p:cNvPr name="AutoShape 4" id="4"/>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1028700" y="4234201"/>
            <a:ext cx="9897232" cy="5006268"/>
            <a:chOff x="0" y="0"/>
            <a:chExt cx="13196309" cy="6675023"/>
          </a:xfrm>
        </p:grpSpPr>
        <p:sp>
          <p:nvSpPr>
            <p:cNvPr name="AutoShape 6" id="6"/>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7" id="7"/>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8" id="8"/>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4"/>
            <a:stretch>
              <a:fillRect l="0" t="0" r="0" b="0"/>
            </a:stretch>
          </a:blipFill>
        </p:spPr>
      </p:sp>
      <p:sp>
        <p:nvSpPr>
          <p:cNvPr name="TextBox 9" id="9"/>
          <p:cNvSpPr txBox="true"/>
          <p:nvPr/>
        </p:nvSpPr>
        <p:spPr>
          <a:xfrm rot="0">
            <a:off x="5939837" y="2176391"/>
            <a:ext cx="9972190"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10" id="10"/>
          <p:cNvSpPr txBox="true"/>
          <p:nvPr/>
        </p:nvSpPr>
        <p:spPr>
          <a:xfrm rot="0">
            <a:off x="3006887" y="4323015"/>
            <a:ext cx="6808504" cy="3035663"/>
          </a:xfrm>
          <a:prstGeom prst="rect">
            <a:avLst/>
          </a:prstGeom>
        </p:spPr>
        <p:txBody>
          <a:bodyPr anchor="t" rtlCol="false" tIns="0" lIns="0" bIns="0" rIns="0">
            <a:spAutoFit/>
          </a:bodyPr>
          <a:lstStyle/>
          <a:p>
            <a:pPr algn="l" marL="734473" indent="-367237" lvl="1">
              <a:lnSpc>
                <a:spcPts val="4762"/>
              </a:lnSpc>
              <a:buFont typeface="Arial"/>
              <a:buChar char="•"/>
            </a:pPr>
            <a:r>
              <a:rPr lang="en-US" sz="3401">
                <a:solidFill>
                  <a:srgbClr val="FFFFFF"/>
                </a:solidFill>
                <a:latin typeface="Poppins Light"/>
              </a:rPr>
              <a:t>Description of the task</a:t>
            </a:r>
          </a:p>
          <a:p>
            <a:pPr algn="l" marL="734473" indent="-367237" lvl="1">
              <a:lnSpc>
                <a:spcPts val="4762"/>
              </a:lnSpc>
              <a:buFont typeface="Arial"/>
              <a:buChar char="•"/>
            </a:pPr>
            <a:r>
              <a:rPr lang="en-US" sz="3401">
                <a:solidFill>
                  <a:srgbClr val="FFFFFF"/>
                </a:solidFill>
                <a:latin typeface="Poppins Light"/>
              </a:rPr>
              <a:t>Data analysis</a:t>
            </a:r>
          </a:p>
          <a:p>
            <a:pPr algn="l" marL="734473" indent="-367237" lvl="1">
              <a:lnSpc>
                <a:spcPts val="4762"/>
              </a:lnSpc>
              <a:buFont typeface="Arial"/>
              <a:buChar char="•"/>
            </a:pPr>
            <a:r>
              <a:rPr lang="en-US" sz="3401">
                <a:solidFill>
                  <a:srgbClr val="FFFFFF"/>
                </a:solidFill>
                <a:latin typeface="Poppins Light"/>
              </a:rPr>
              <a:t>Our Solution</a:t>
            </a:r>
          </a:p>
          <a:p>
            <a:pPr algn="l" marL="734473" indent="-367237" lvl="1">
              <a:lnSpc>
                <a:spcPts val="4762"/>
              </a:lnSpc>
              <a:buFont typeface="Arial"/>
              <a:buChar char="•"/>
            </a:pPr>
            <a:r>
              <a:rPr lang="en-US" sz="3401">
                <a:solidFill>
                  <a:srgbClr val="FFFFFF"/>
                </a:solidFill>
                <a:latin typeface="Poppins Light"/>
              </a:rPr>
              <a:t>Economic effect of implementation</a:t>
            </a:r>
          </a:p>
        </p:txBody>
      </p:sp>
      <p:sp>
        <p:nvSpPr>
          <p:cNvPr name="TextBox 11" id="11"/>
          <p:cNvSpPr txBox="true"/>
          <p:nvPr/>
        </p:nvSpPr>
        <p:spPr>
          <a:xfrm rot="0">
            <a:off x="9591203" y="4389690"/>
            <a:ext cx="845167" cy="2844178"/>
          </a:xfrm>
          <a:prstGeom prst="rect">
            <a:avLst/>
          </a:prstGeom>
        </p:spPr>
        <p:txBody>
          <a:bodyPr anchor="t" rtlCol="false" tIns="0" lIns="0" bIns="0" rIns="0">
            <a:spAutoFit/>
          </a:bodyPr>
          <a:lstStyle/>
          <a:p>
            <a:pPr algn="r">
              <a:lnSpc>
                <a:spcPts val="5586"/>
              </a:lnSpc>
            </a:pPr>
            <a:r>
              <a:rPr lang="en-US" sz="3990">
                <a:solidFill>
                  <a:srgbClr val="FFFFFF"/>
                </a:solidFill>
                <a:latin typeface="Poppins"/>
              </a:rPr>
              <a:t>01</a:t>
            </a:r>
          </a:p>
          <a:p>
            <a:pPr algn="r">
              <a:lnSpc>
                <a:spcPts val="5586"/>
              </a:lnSpc>
            </a:pPr>
            <a:r>
              <a:rPr lang="en-US" sz="3990">
                <a:solidFill>
                  <a:srgbClr val="FFFFFF"/>
                </a:solidFill>
                <a:latin typeface="Poppins"/>
              </a:rPr>
              <a:t>02</a:t>
            </a:r>
          </a:p>
          <a:p>
            <a:pPr algn="r">
              <a:lnSpc>
                <a:spcPts val="5586"/>
              </a:lnSpc>
            </a:pPr>
            <a:r>
              <a:rPr lang="en-US" sz="3990">
                <a:solidFill>
                  <a:srgbClr val="FFFFFF"/>
                </a:solidFill>
                <a:latin typeface="Poppins"/>
              </a:rPr>
              <a:t>03</a:t>
            </a:r>
          </a:p>
          <a:p>
            <a:pPr algn="r">
              <a:lnSpc>
                <a:spcPts val="5586"/>
              </a:lnSpc>
            </a:pPr>
            <a:r>
              <a:rPr lang="en-US" sz="3990">
                <a:solidFill>
                  <a:srgbClr val="FFFFFF"/>
                </a:solidFill>
                <a:latin typeface="Poppins"/>
              </a:rPr>
              <a:t>04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3"/>
            <a:stretch>
              <a:fillRect l="0" t="0" r="0" b="0"/>
            </a:stretch>
          </a:blipFill>
        </p:spPr>
      </p:sp>
      <p:grpSp>
        <p:nvGrpSpPr>
          <p:cNvPr name="Group 4" id="4"/>
          <p:cNvGrpSpPr/>
          <p:nvPr/>
        </p:nvGrpSpPr>
        <p:grpSpPr>
          <a:xfrm rot="0">
            <a:off x="8298373" y="2562485"/>
            <a:ext cx="4919513" cy="680410"/>
            <a:chOff x="0" y="0"/>
            <a:chExt cx="1295674" cy="179203"/>
          </a:xfrm>
        </p:grpSpPr>
        <p:sp>
          <p:nvSpPr>
            <p:cNvPr name="Freeform 5" id="5"/>
            <p:cNvSpPr/>
            <p:nvPr/>
          </p:nvSpPr>
          <p:spPr>
            <a:xfrm flipH="false" flipV="false" rot="0">
              <a:off x="0" y="0"/>
              <a:ext cx="1295674" cy="179203"/>
            </a:xfrm>
            <a:custGeom>
              <a:avLst/>
              <a:gdLst/>
              <a:ahLst/>
              <a:cxnLst/>
              <a:rect r="r" b="b" t="t" l="l"/>
              <a:pathLst>
                <a:path h="179203" w="1295674">
                  <a:moveTo>
                    <a:pt x="0" y="0"/>
                  </a:moveTo>
                  <a:lnTo>
                    <a:pt x="1295674" y="0"/>
                  </a:lnTo>
                  <a:lnTo>
                    <a:pt x="1295674" y="179203"/>
                  </a:lnTo>
                  <a:lnTo>
                    <a:pt x="0" y="179203"/>
                  </a:lnTo>
                  <a:close/>
                </a:path>
              </a:pathLst>
            </a:custGeom>
            <a:solidFill>
              <a:srgbClr val="000000">
                <a:alpha val="0"/>
              </a:srgbClr>
            </a:solidFill>
            <a:ln w="19050" cap="sq">
              <a:solidFill>
                <a:srgbClr val="FFFFFF"/>
              </a:solidFill>
              <a:prstDash val="solid"/>
              <a:miter/>
            </a:ln>
          </p:spPr>
        </p:sp>
        <p:sp>
          <p:nvSpPr>
            <p:cNvPr name="TextBox 6" id="6"/>
            <p:cNvSpPr txBox="true"/>
            <p:nvPr/>
          </p:nvSpPr>
          <p:spPr>
            <a:xfrm>
              <a:off x="0" y="-104775"/>
              <a:ext cx="1295674"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What problem are we solving?</a:t>
              </a:r>
            </a:p>
          </p:txBody>
        </p:sp>
      </p:grpSp>
      <p:sp>
        <p:nvSpPr>
          <p:cNvPr name="Freeform 7" id="7"/>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4"/>
            <a:stretch>
              <a:fillRect l="0" t="0" r="0" b="0"/>
            </a:stretch>
          </a:blipFill>
        </p:spPr>
      </p:sp>
      <p:sp>
        <p:nvSpPr>
          <p:cNvPr name="TextBox 8" id="8"/>
          <p:cNvSpPr txBox="true"/>
          <p:nvPr/>
        </p:nvSpPr>
        <p:spPr>
          <a:xfrm rot="0">
            <a:off x="2567322" y="1162069"/>
            <a:ext cx="10833451"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DESCRIPTION OF THE TASK</a:t>
            </a:r>
          </a:p>
        </p:txBody>
      </p:sp>
      <p:sp>
        <p:nvSpPr>
          <p:cNvPr name="TextBox 9" id="9"/>
          <p:cNvSpPr txBox="true"/>
          <p:nvPr/>
        </p:nvSpPr>
        <p:spPr>
          <a:xfrm rot="0">
            <a:off x="8298373" y="3411618"/>
            <a:ext cx="7542437" cy="1101381"/>
          </a:xfrm>
          <a:prstGeom prst="rect">
            <a:avLst/>
          </a:prstGeom>
        </p:spPr>
        <p:txBody>
          <a:bodyPr anchor="t" rtlCol="false" tIns="0" lIns="0" bIns="0" rIns="0">
            <a:spAutoFit/>
          </a:bodyPr>
          <a:lstStyle/>
          <a:p>
            <a:pPr algn="l">
              <a:lnSpc>
                <a:spcPts val="2999"/>
              </a:lnSpc>
            </a:pPr>
            <a:r>
              <a:rPr lang="en-US" sz="1851">
                <a:solidFill>
                  <a:srgbClr val="FFFFFF"/>
                </a:solidFill>
                <a:latin typeface="Poppins Light"/>
              </a:rPr>
              <a:t>Classic customer churn prediction challenge. Customer churn, also known as customer attrition, occurs when customers cease doing business with a company.</a:t>
            </a:r>
          </a:p>
        </p:txBody>
      </p:sp>
      <p:grpSp>
        <p:nvGrpSpPr>
          <p:cNvPr name="Group 10" id="10"/>
          <p:cNvGrpSpPr/>
          <p:nvPr/>
        </p:nvGrpSpPr>
        <p:grpSpPr>
          <a:xfrm rot="0">
            <a:off x="8298373" y="4884240"/>
            <a:ext cx="5744972" cy="806106"/>
            <a:chOff x="0" y="0"/>
            <a:chExt cx="1513079" cy="212308"/>
          </a:xfrm>
        </p:grpSpPr>
        <p:sp>
          <p:nvSpPr>
            <p:cNvPr name="Freeform 11" id="11"/>
            <p:cNvSpPr/>
            <p:nvPr/>
          </p:nvSpPr>
          <p:spPr>
            <a:xfrm flipH="false" flipV="false" rot="0">
              <a:off x="0" y="0"/>
              <a:ext cx="1513079" cy="212308"/>
            </a:xfrm>
            <a:custGeom>
              <a:avLst/>
              <a:gdLst/>
              <a:ahLst/>
              <a:cxnLst/>
              <a:rect r="r" b="b" t="t" l="l"/>
              <a:pathLst>
                <a:path h="212308" w="1513079">
                  <a:moveTo>
                    <a:pt x="0" y="0"/>
                  </a:moveTo>
                  <a:lnTo>
                    <a:pt x="1513079" y="0"/>
                  </a:lnTo>
                  <a:lnTo>
                    <a:pt x="1513079" y="212308"/>
                  </a:lnTo>
                  <a:lnTo>
                    <a:pt x="0" y="212308"/>
                  </a:lnTo>
                  <a:close/>
                </a:path>
              </a:pathLst>
            </a:custGeom>
            <a:solidFill>
              <a:srgbClr val="000000">
                <a:alpha val="0"/>
              </a:srgbClr>
            </a:solidFill>
            <a:ln w="19050" cap="sq">
              <a:solidFill>
                <a:srgbClr val="FFFFFF"/>
              </a:solidFill>
              <a:prstDash val="solid"/>
              <a:miter/>
            </a:ln>
          </p:spPr>
        </p:sp>
        <p:sp>
          <p:nvSpPr>
            <p:cNvPr name="TextBox 12" id="12"/>
            <p:cNvSpPr txBox="true"/>
            <p:nvPr/>
          </p:nvSpPr>
          <p:spPr>
            <a:xfrm>
              <a:off x="0" y="-104775"/>
              <a:ext cx="1513079" cy="317083"/>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What should we pay attention first?</a:t>
              </a:r>
            </a:p>
          </p:txBody>
        </p:sp>
      </p:grpSp>
      <p:sp>
        <p:nvSpPr>
          <p:cNvPr name="TextBox 13" id="13"/>
          <p:cNvSpPr txBox="true"/>
          <p:nvPr/>
        </p:nvSpPr>
        <p:spPr>
          <a:xfrm rot="0">
            <a:off x="8298373" y="5794887"/>
            <a:ext cx="7542437" cy="729906"/>
          </a:xfrm>
          <a:prstGeom prst="rect">
            <a:avLst/>
          </a:prstGeom>
        </p:spPr>
        <p:txBody>
          <a:bodyPr anchor="t" rtlCol="false" tIns="0" lIns="0" bIns="0" rIns="0">
            <a:spAutoFit/>
          </a:bodyPr>
          <a:lstStyle/>
          <a:p>
            <a:pPr algn="l">
              <a:lnSpc>
                <a:spcPts val="2999"/>
              </a:lnSpc>
            </a:pPr>
            <a:r>
              <a:rPr lang="en-US" sz="1851">
                <a:solidFill>
                  <a:srgbClr val="FFFFFF"/>
                </a:solidFill>
                <a:latin typeface="Poppins Light"/>
              </a:rPr>
              <a:t>it's crucial to first carefully examine and understand the features and target variable in the dataset.</a:t>
            </a:r>
          </a:p>
        </p:txBody>
      </p:sp>
      <p:grpSp>
        <p:nvGrpSpPr>
          <p:cNvPr name="Group 14" id="14"/>
          <p:cNvGrpSpPr/>
          <p:nvPr/>
        </p:nvGrpSpPr>
        <p:grpSpPr>
          <a:xfrm rot="0">
            <a:off x="8298373" y="6933900"/>
            <a:ext cx="6964172" cy="806106"/>
            <a:chOff x="0" y="0"/>
            <a:chExt cx="1834185" cy="212308"/>
          </a:xfrm>
        </p:grpSpPr>
        <p:sp>
          <p:nvSpPr>
            <p:cNvPr name="Freeform 15" id="15"/>
            <p:cNvSpPr/>
            <p:nvPr/>
          </p:nvSpPr>
          <p:spPr>
            <a:xfrm flipH="false" flipV="false" rot="0">
              <a:off x="0" y="0"/>
              <a:ext cx="1834185" cy="212308"/>
            </a:xfrm>
            <a:custGeom>
              <a:avLst/>
              <a:gdLst/>
              <a:ahLst/>
              <a:cxnLst/>
              <a:rect r="r" b="b" t="t" l="l"/>
              <a:pathLst>
                <a:path h="212308" w="1834185">
                  <a:moveTo>
                    <a:pt x="0" y="0"/>
                  </a:moveTo>
                  <a:lnTo>
                    <a:pt x="1834185" y="0"/>
                  </a:lnTo>
                  <a:lnTo>
                    <a:pt x="1834185" y="212308"/>
                  </a:lnTo>
                  <a:lnTo>
                    <a:pt x="0" y="212308"/>
                  </a:lnTo>
                  <a:close/>
                </a:path>
              </a:pathLst>
            </a:custGeom>
            <a:solidFill>
              <a:srgbClr val="000000">
                <a:alpha val="0"/>
              </a:srgbClr>
            </a:solidFill>
            <a:ln w="19050" cap="sq">
              <a:solidFill>
                <a:srgbClr val="FFFFFF"/>
              </a:solidFill>
              <a:prstDash val="solid"/>
              <a:miter/>
            </a:ln>
          </p:spPr>
        </p:sp>
        <p:sp>
          <p:nvSpPr>
            <p:cNvPr name="TextBox 16" id="16"/>
            <p:cNvSpPr txBox="true"/>
            <p:nvPr/>
          </p:nvSpPr>
          <p:spPr>
            <a:xfrm>
              <a:off x="0" y="-104775"/>
              <a:ext cx="1834185" cy="317083"/>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What nuances are there in the problem?</a:t>
              </a:r>
            </a:p>
          </p:txBody>
        </p:sp>
      </p:grpSp>
      <p:sp>
        <p:nvSpPr>
          <p:cNvPr name="TextBox 17" id="17"/>
          <p:cNvSpPr txBox="true"/>
          <p:nvPr/>
        </p:nvSpPr>
        <p:spPr>
          <a:xfrm rot="0">
            <a:off x="8298373" y="7825731"/>
            <a:ext cx="7542437" cy="1101381"/>
          </a:xfrm>
          <a:prstGeom prst="rect">
            <a:avLst/>
          </a:prstGeom>
        </p:spPr>
        <p:txBody>
          <a:bodyPr anchor="t" rtlCol="false" tIns="0" lIns="0" bIns="0" rIns="0">
            <a:spAutoFit/>
          </a:bodyPr>
          <a:lstStyle/>
          <a:p>
            <a:pPr algn="l">
              <a:lnSpc>
                <a:spcPts val="2999"/>
              </a:lnSpc>
            </a:pPr>
            <a:r>
              <a:rPr lang="en-US" sz="1851">
                <a:solidFill>
                  <a:srgbClr val="FFFFFF"/>
                </a:solidFill>
                <a:latin typeface="Poppins Light"/>
              </a:rPr>
              <a:t>Some nuances in the problem include dealing with imbalanced classes, where the number of churn instances might be significantly lower than non-churn instances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0" y="2769563"/>
            <a:ext cx="6598939" cy="5169260"/>
          </a:xfrm>
          <a:custGeom>
            <a:avLst/>
            <a:gdLst/>
            <a:ahLst/>
            <a:cxnLst/>
            <a:rect r="r" b="b" t="t" l="l"/>
            <a:pathLst>
              <a:path h="5169260" w="6598939">
                <a:moveTo>
                  <a:pt x="0" y="0"/>
                </a:moveTo>
                <a:lnTo>
                  <a:pt x="6598939" y="0"/>
                </a:lnTo>
                <a:lnTo>
                  <a:pt x="6598939" y="5169260"/>
                </a:lnTo>
                <a:lnTo>
                  <a:pt x="0" y="5169260"/>
                </a:lnTo>
                <a:lnTo>
                  <a:pt x="0" y="0"/>
                </a:lnTo>
                <a:close/>
              </a:path>
            </a:pathLst>
          </a:custGeom>
          <a:blipFill>
            <a:blip r:embed="rId3"/>
            <a:stretch>
              <a:fillRect l="0" t="0" r="0" b="-862"/>
            </a:stretch>
          </a:blipFill>
        </p:spPr>
      </p:sp>
      <p:sp>
        <p:nvSpPr>
          <p:cNvPr name="Freeform 4" id="4"/>
          <p:cNvSpPr/>
          <p:nvPr/>
        </p:nvSpPr>
        <p:spPr>
          <a:xfrm flipH="false" flipV="false" rot="0">
            <a:off x="6598939" y="4443071"/>
            <a:ext cx="5090122" cy="5169260"/>
          </a:xfrm>
          <a:custGeom>
            <a:avLst/>
            <a:gdLst/>
            <a:ahLst/>
            <a:cxnLst/>
            <a:rect r="r" b="b" t="t" l="l"/>
            <a:pathLst>
              <a:path h="5169260" w="5090122">
                <a:moveTo>
                  <a:pt x="0" y="0"/>
                </a:moveTo>
                <a:lnTo>
                  <a:pt x="5090122" y="0"/>
                </a:lnTo>
                <a:lnTo>
                  <a:pt x="5090122" y="5169260"/>
                </a:lnTo>
                <a:lnTo>
                  <a:pt x="0" y="5169260"/>
                </a:lnTo>
                <a:lnTo>
                  <a:pt x="0" y="0"/>
                </a:lnTo>
                <a:close/>
              </a:path>
            </a:pathLst>
          </a:custGeom>
          <a:blipFill>
            <a:blip r:embed="rId4"/>
            <a:stretch>
              <a:fillRect l="0" t="0" r="-1792" b="0"/>
            </a:stretch>
          </a:blipFill>
        </p:spPr>
      </p:sp>
      <p:sp>
        <p:nvSpPr>
          <p:cNvPr name="Freeform 5" id="5"/>
          <p:cNvSpPr/>
          <p:nvPr/>
        </p:nvSpPr>
        <p:spPr>
          <a:xfrm flipH="false" flipV="false" rot="0">
            <a:off x="11615291" y="1307852"/>
            <a:ext cx="6672709" cy="5169260"/>
          </a:xfrm>
          <a:custGeom>
            <a:avLst/>
            <a:gdLst/>
            <a:ahLst/>
            <a:cxnLst/>
            <a:rect r="r" b="b" t="t" l="l"/>
            <a:pathLst>
              <a:path h="5169260" w="6672709">
                <a:moveTo>
                  <a:pt x="0" y="0"/>
                </a:moveTo>
                <a:lnTo>
                  <a:pt x="6672709" y="0"/>
                </a:lnTo>
                <a:lnTo>
                  <a:pt x="6672709" y="5169260"/>
                </a:lnTo>
                <a:lnTo>
                  <a:pt x="0" y="5169260"/>
                </a:lnTo>
                <a:lnTo>
                  <a:pt x="0" y="0"/>
                </a:lnTo>
                <a:close/>
              </a:path>
            </a:pathLst>
          </a:custGeom>
          <a:blipFill>
            <a:blip r:embed="rId5"/>
            <a:stretch>
              <a:fillRect l="-2396" t="0" r="-2396" b="0"/>
            </a:stretch>
          </a:blipFill>
        </p:spPr>
      </p:sp>
      <p:sp>
        <p:nvSpPr>
          <p:cNvPr name="TextBox 6" id="6"/>
          <p:cNvSpPr txBox="true"/>
          <p:nvPr/>
        </p:nvSpPr>
        <p:spPr>
          <a:xfrm rot="0">
            <a:off x="549268" y="503838"/>
            <a:ext cx="8594732" cy="804014"/>
          </a:xfrm>
          <a:prstGeom prst="rect">
            <a:avLst/>
          </a:prstGeom>
        </p:spPr>
        <p:txBody>
          <a:bodyPr anchor="t" rtlCol="false" tIns="0" lIns="0" bIns="0" rIns="0">
            <a:spAutoFit/>
          </a:bodyPr>
          <a:lstStyle/>
          <a:p>
            <a:pPr algn="just" marL="0" indent="0" lvl="0">
              <a:lnSpc>
                <a:spcPts val="5442"/>
              </a:lnSpc>
              <a:spcBef>
                <a:spcPct val="0"/>
              </a:spcBef>
            </a:pPr>
            <a:r>
              <a:rPr lang="en-US" sz="7559">
                <a:solidFill>
                  <a:srgbClr val="6866E1"/>
                </a:solidFill>
                <a:latin typeface="Computer Says No"/>
              </a:rPr>
              <a:t>DATA ANALYSIS - DEMOGRAPHICS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1271969" y="441078"/>
            <a:ext cx="5652292" cy="4504322"/>
          </a:xfrm>
          <a:custGeom>
            <a:avLst/>
            <a:gdLst/>
            <a:ahLst/>
            <a:cxnLst/>
            <a:rect r="r" b="b" t="t" l="l"/>
            <a:pathLst>
              <a:path h="4504322" w="5652292">
                <a:moveTo>
                  <a:pt x="0" y="0"/>
                </a:moveTo>
                <a:lnTo>
                  <a:pt x="5652292" y="0"/>
                </a:lnTo>
                <a:lnTo>
                  <a:pt x="5652292" y="4504322"/>
                </a:lnTo>
                <a:lnTo>
                  <a:pt x="0" y="4504322"/>
                </a:lnTo>
                <a:lnTo>
                  <a:pt x="0" y="0"/>
                </a:lnTo>
                <a:close/>
              </a:path>
            </a:pathLst>
          </a:custGeom>
          <a:blipFill>
            <a:blip r:embed="rId3"/>
            <a:stretch>
              <a:fillRect l="0" t="0" r="0" b="0"/>
            </a:stretch>
          </a:blipFill>
        </p:spPr>
      </p:sp>
      <p:sp>
        <p:nvSpPr>
          <p:cNvPr name="Freeform 4" id="4"/>
          <p:cNvSpPr/>
          <p:nvPr/>
        </p:nvSpPr>
        <p:spPr>
          <a:xfrm flipH="false" flipV="false" rot="0">
            <a:off x="1935327" y="5143500"/>
            <a:ext cx="14988934" cy="5115489"/>
          </a:xfrm>
          <a:custGeom>
            <a:avLst/>
            <a:gdLst/>
            <a:ahLst/>
            <a:cxnLst/>
            <a:rect r="r" b="b" t="t" l="l"/>
            <a:pathLst>
              <a:path h="5115489" w="14988934">
                <a:moveTo>
                  <a:pt x="0" y="0"/>
                </a:moveTo>
                <a:lnTo>
                  <a:pt x="14988934" y="0"/>
                </a:lnTo>
                <a:lnTo>
                  <a:pt x="14988934" y="5115489"/>
                </a:lnTo>
                <a:lnTo>
                  <a:pt x="0" y="5115489"/>
                </a:lnTo>
                <a:lnTo>
                  <a:pt x="0" y="0"/>
                </a:lnTo>
                <a:close/>
              </a:path>
            </a:pathLst>
          </a:custGeom>
          <a:blipFill>
            <a:blip r:embed="rId4"/>
            <a:stretch>
              <a:fillRect l="0" t="0" r="0" b="0"/>
            </a:stretch>
          </a:blipFill>
        </p:spPr>
      </p:sp>
      <p:sp>
        <p:nvSpPr>
          <p:cNvPr name="TextBox 5" id="5"/>
          <p:cNvSpPr txBox="true"/>
          <p:nvPr/>
        </p:nvSpPr>
        <p:spPr>
          <a:xfrm rot="0">
            <a:off x="549268" y="503838"/>
            <a:ext cx="10811636" cy="1490121"/>
          </a:xfrm>
          <a:prstGeom prst="rect">
            <a:avLst/>
          </a:prstGeom>
        </p:spPr>
        <p:txBody>
          <a:bodyPr anchor="t" rtlCol="false" tIns="0" lIns="0" bIns="0" rIns="0">
            <a:spAutoFit/>
          </a:bodyPr>
          <a:lstStyle/>
          <a:p>
            <a:pPr algn="just">
              <a:lnSpc>
                <a:spcPts val="5442"/>
              </a:lnSpc>
            </a:pPr>
            <a:r>
              <a:rPr lang="en-US" sz="7559">
                <a:solidFill>
                  <a:srgbClr val="6866E1"/>
                </a:solidFill>
                <a:latin typeface="Computer Says No"/>
              </a:rPr>
              <a:t>DATA ANALYSIS - ACCOUNT INFORMATION</a:t>
            </a:r>
          </a:p>
          <a:p>
            <a:pPr algn="just" marL="0" indent="0" lvl="0">
              <a:lnSpc>
                <a:spcPts val="544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3361273" y="1176362"/>
            <a:ext cx="11168473" cy="8881170"/>
          </a:xfrm>
          <a:custGeom>
            <a:avLst/>
            <a:gdLst/>
            <a:ahLst/>
            <a:cxnLst/>
            <a:rect r="r" b="b" t="t" l="l"/>
            <a:pathLst>
              <a:path h="8881170" w="11168473">
                <a:moveTo>
                  <a:pt x="0" y="0"/>
                </a:moveTo>
                <a:lnTo>
                  <a:pt x="11168474" y="0"/>
                </a:lnTo>
                <a:lnTo>
                  <a:pt x="11168474" y="8881170"/>
                </a:lnTo>
                <a:lnTo>
                  <a:pt x="0" y="8881170"/>
                </a:lnTo>
                <a:lnTo>
                  <a:pt x="0" y="0"/>
                </a:lnTo>
                <a:close/>
              </a:path>
            </a:pathLst>
          </a:custGeom>
          <a:blipFill>
            <a:blip r:embed="rId3"/>
            <a:stretch>
              <a:fillRect l="0" t="0" r="0" b="0"/>
            </a:stretch>
          </a:blipFill>
        </p:spPr>
      </p:sp>
      <p:sp>
        <p:nvSpPr>
          <p:cNvPr name="TextBox 4" id="4"/>
          <p:cNvSpPr txBox="true"/>
          <p:nvPr/>
        </p:nvSpPr>
        <p:spPr>
          <a:xfrm rot="0">
            <a:off x="549268" y="503838"/>
            <a:ext cx="10811636" cy="1385559"/>
          </a:xfrm>
          <a:prstGeom prst="rect">
            <a:avLst/>
          </a:prstGeom>
        </p:spPr>
        <p:txBody>
          <a:bodyPr anchor="t" rtlCol="false" tIns="0" lIns="0" bIns="0" rIns="0">
            <a:spAutoFit/>
          </a:bodyPr>
          <a:lstStyle/>
          <a:p>
            <a:pPr algn="just">
              <a:lnSpc>
                <a:spcPts val="5442"/>
              </a:lnSpc>
            </a:pPr>
            <a:r>
              <a:rPr lang="en-US" sz="7559">
                <a:solidFill>
                  <a:srgbClr val="6866E1"/>
                </a:solidFill>
                <a:latin typeface="Computer Says No"/>
              </a:rPr>
              <a:t>DATA ANALYSIS - SERVICES</a:t>
            </a:r>
          </a:p>
          <a:p>
            <a:pPr algn="just">
              <a:lnSpc>
                <a:spcPts val="37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9144000" y="2203191"/>
            <a:ext cx="9144000" cy="7049832"/>
          </a:xfrm>
          <a:custGeom>
            <a:avLst/>
            <a:gdLst/>
            <a:ahLst/>
            <a:cxnLst/>
            <a:rect r="r" b="b" t="t" l="l"/>
            <a:pathLst>
              <a:path h="7049832" w="9144000">
                <a:moveTo>
                  <a:pt x="0" y="0"/>
                </a:moveTo>
                <a:lnTo>
                  <a:pt x="9144000" y="0"/>
                </a:lnTo>
                <a:lnTo>
                  <a:pt x="9144000" y="7049832"/>
                </a:lnTo>
                <a:lnTo>
                  <a:pt x="0" y="7049832"/>
                </a:lnTo>
                <a:lnTo>
                  <a:pt x="0" y="0"/>
                </a:lnTo>
                <a:close/>
              </a:path>
            </a:pathLst>
          </a:custGeom>
          <a:blipFill>
            <a:blip r:embed="rId3"/>
            <a:stretch>
              <a:fillRect l="0" t="0" r="0" b="0"/>
            </a:stretch>
          </a:blipFill>
        </p:spPr>
      </p:sp>
      <p:sp>
        <p:nvSpPr>
          <p:cNvPr name="Freeform 4" id="4"/>
          <p:cNvSpPr/>
          <p:nvPr/>
        </p:nvSpPr>
        <p:spPr>
          <a:xfrm flipH="false" flipV="false" rot="0">
            <a:off x="0" y="2203191"/>
            <a:ext cx="8989574" cy="7055109"/>
          </a:xfrm>
          <a:custGeom>
            <a:avLst/>
            <a:gdLst/>
            <a:ahLst/>
            <a:cxnLst/>
            <a:rect r="r" b="b" t="t" l="l"/>
            <a:pathLst>
              <a:path h="7055109" w="8989574">
                <a:moveTo>
                  <a:pt x="0" y="0"/>
                </a:moveTo>
                <a:lnTo>
                  <a:pt x="8989574" y="0"/>
                </a:lnTo>
                <a:lnTo>
                  <a:pt x="8989574" y="7055109"/>
                </a:lnTo>
                <a:lnTo>
                  <a:pt x="0" y="7055109"/>
                </a:lnTo>
                <a:lnTo>
                  <a:pt x="0" y="0"/>
                </a:lnTo>
                <a:close/>
              </a:path>
            </a:pathLst>
          </a:custGeom>
          <a:blipFill>
            <a:blip r:embed="rId4"/>
            <a:stretch>
              <a:fillRect l="0" t="0" r="0" b="0"/>
            </a:stretch>
          </a:blipFill>
        </p:spPr>
      </p:sp>
      <p:sp>
        <p:nvSpPr>
          <p:cNvPr name="TextBox 5" id="5"/>
          <p:cNvSpPr txBox="true"/>
          <p:nvPr/>
        </p:nvSpPr>
        <p:spPr>
          <a:xfrm rot="0">
            <a:off x="549268" y="503838"/>
            <a:ext cx="10811636" cy="1385559"/>
          </a:xfrm>
          <a:prstGeom prst="rect">
            <a:avLst/>
          </a:prstGeom>
        </p:spPr>
        <p:txBody>
          <a:bodyPr anchor="t" rtlCol="false" tIns="0" lIns="0" bIns="0" rIns="0">
            <a:spAutoFit/>
          </a:bodyPr>
          <a:lstStyle/>
          <a:p>
            <a:pPr algn="just">
              <a:lnSpc>
                <a:spcPts val="5442"/>
              </a:lnSpc>
            </a:pPr>
            <a:r>
              <a:rPr lang="en-US" sz="7559">
                <a:solidFill>
                  <a:srgbClr val="6866E1"/>
                </a:solidFill>
                <a:latin typeface="Computer Says No"/>
              </a:rPr>
              <a:t>DATA ANALYSIS - CHURN</a:t>
            </a:r>
          </a:p>
          <a:p>
            <a:pPr algn="just">
              <a:lnSpc>
                <a:spcPts val="37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0" y="1836077"/>
            <a:ext cx="8972511" cy="6941234"/>
          </a:xfrm>
          <a:custGeom>
            <a:avLst/>
            <a:gdLst/>
            <a:ahLst/>
            <a:cxnLst/>
            <a:rect r="r" b="b" t="t" l="l"/>
            <a:pathLst>
              <a:path h="6941234" w="8972511">
                <a:moveTo>
                  <a:pt x="0" y="0"/>
                </a:moveTo>
                <a:lnTo>
                  <a:pt x="8972511" y="0"/>
                </a:lnTo>
                <a:lnTo>
                  <a:pt x="8972511" y="6941234"/>
                </a:lnTo>
                <a:lnTo>
                  <a:pt x="0" y="6941234"/>
                </a:lnTo>
                <a:lnTo>
                  <a:pt x="0" y="0"/>
                </a:lnTo>
                <a:close/>
              </a:path>
            </a:pathLst>
          </a:custGeom>
          <a:blipFill>
            <a:blip r:embed="rId3"/>
            <a:stretch>
              <a:fillRect l="0" t="0" r="0" b="0"/>
            </a:stretch>
          </a:blipFill>
        </p:spPr>
      </p:sp>
      <p:sp>
        <p:nvSpPr>
          <p:cNvPr name="Freeform 4" id="4"/>
          <p:cNvSpPr/>
          <p:nvPr/>
        </p:nvSpPr>
        <p:spPr>
          <a:xfrm flipH="false" flipV="false" rot="0">
            <a:off x="9272717" y="1889397"/>
            <a:ext cx="9015283" cy="6887914"/>
          </a:xfrm>
          <a:custGeom>
            <a:avLst/>
            <a:gdLst/>
            <a:ahLst/>
            <a:cxnLst/>
            <a:rect r="r" b="b" t="t" l="l"/>
            <a:pathLst>
              <a:path h="6887914" w="9015283">
                <a:moveTo>
                  <a:pt x="0" y="0"/>
                </a:moveTo>
                <a:lnTo>
                  <a:pt x="9015283" y="0"/>
                </a:lnTo>
                <a:lnTo>
                  <a:pt x="9015283" y="6887914"/>
                </a:lnTo>
                <a:lnTo>
                  <a:pt x="0" y="6887914"/>
                </a:lnTo>
                <a:lnTo>
                  <a:pt x="0" y="0"/>
                </a:lnTo>
                <a:close/>
              </a:path>
            </a:pathLst>
          </a:custGeom>
          <a:blipFill>
            <a:blip r:embed="rId4"/>
            <a:stretch>
              <a:fillRect l="0" t="0" r="0" b="0"/>
            </a:stretch>
          </a:blipFill>
        </p:spPr>
      </p:sp>
      <p:sp>
        <p:nvSpPr>
          <p:cNvPr name="TextBox 5" id="5"/>
          <p:cNvSpPr txBox="true"/>
          <p:nvPr/>
        </p:nvSpPr>
        <p:spPr>
          <a:xfrm rot="0">
            <a:off x="549268" y="503838"/>
            <a:ext cx="10811636" cy="1385559"/>
          </a:xfrm>
          <a:prstGeom prst="rect">
            <a:avLst/>
          </a:prstGeom>
        </p:spPr>
        <p:txBody>
          <a:bodyPr anchor="t" rtlCol="false" tIns="0" lIns="0" bIns="0" rIns="0">
            <a:spAutoFit/>
          </a:bodyPr>
          <a:lstStyle/>
          <a:p>
            <a:pPr algn="just">
              <a:lnSpc>
                <a:spcPts val="5442"/>
              </a:lnSpc>
            </a:pPr>
            <a:r>
              <a:rPr lang="en-US" sz="7559">
                <a:solidFill>
                  <a:srgbClr val="6866E1"/>
                </a:solidFill>
                <a:latin typeface="Computer Says No"/>
              </a:rPr>
              <a:t>DATA ANALYSIS - CHURN</a:t>
            </a:r>
          </a:p>
          <a:p>
            <a:pPr algn="just">
              <a:lnSpc>
                <a:spcPts val="37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DAF3muL80ns</dc:identifier>
  <dcterms:modified xsi:type="dcterms:W3CDTF">2011-08-01T06:04:30Z</dcterms:modified>
  <cp:revision>1</cp:revision>
  <dc:title>ML final project</dc:title>
</cp:coreProperties>
</file>